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9"/>
  </p:notesMasterIdLst>
  <p:sldIdLst>
    <p:sldId id="367" r:id="rId2"/>
    <p:sldId id="256" r:id="rId3"/>
    <p:sldId id="257" r:id="rId4"/>
    <p:sldId id="364" r:id="rId5"/>
    <p:sldId id="328" r:id="rId6"/>
    <p:sldId id="370" r:id="rId7"/>
    <p:sldId id="381" r:id="rId8"/>
    <p:sldId id="382" r:id="rId9"/>
    <p:sldId id="383" r:id="rId10"/>
    <p:sldId id="377" r:id="rId11"/>
    <p:sldId id="390" r:id="rId12"/>
    <p:sldId id="385" r:id="rId13"/>
    <p:sldId id="386" r:id="rId14"/>
    <p:sldId id="387" r:id="rId15"/>
    <p:sldId id="388" r:id="rId16"/>
    <p:sldId id="389" r:id="rId17"/>
    <p:sldId id="374" r:id="rId1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940">
          <p15:clr>
            <a:srgbClr val="A4A3A4"/>
          </p15:clr>
        </p15:guide>
        <p15:guide id="3" orient="horz" pos="1414">
          <p15:clr>
            <a:srgbClr val="A4A3A4"/>
          </p15:clr>
        </p15:guide>
        <p15:guide id="4">
          <p15:clr>
            <a:srgbClr val="A4A3A4"/>
          </p15:clr>
        </p15:guide>
        <p15:guide id="5" orient="horz" pos="3925">
          <p15:clr>
            <a:srgbClr val="A4A3A4"/>
          </p15:clr>
        </p15:guide>
        <p15:guide id="6" pos="7650">
          <p15:clr>
            <a:srgbClr val="A4A3A4"/>
          </p15:clr>
        </p15:guide>
        <p15:guide id="7" orient="horz" pos="1582">
          <p15:clr>
            <a:srgbClr val="A4A3A4"/>
          </p15:clr>
        </p15:guide>
        <p15:guide id="8" orient="horz" pos="3311">
          <p15:clr>
            <a:srgbClr val="A4A3A4"/>
          </p15:clr>
        </p15:guide>
        <p15:guide id="9" pos="3964">
          <p15:clr>
            <a:srgbClr val="A4A3A4"/>
          </p15:clr>
        </p15:guide>
        <p15:guide id="10" pos="559">
          <p15:clr>
            <a:srgbClr val="A4A3A4"/>
          </p15:clr>
        </p15:guide>
        <p15:guide id="11" orient="horz" pos="3224">
          <p15:clr>
            <a:srgbClr val="A4A3A4"/>
          </p15:clr>
        </p15:guide>
        <p15:guide id="12" orient="horz" pos="1141">
          <p15:clr>
            <a:srgbClr val="A4A3A4"/>
          </p15:clr>
        </p15:guide>
        <p15:guide id="13" orient="horz" pos="2216">
          <p15:clr>
            <a:srgbClr val="A4A3A4"/>
          </p15:clr>
        </p15:guide>
        <p15:guide id="14" orient="horz" pos="11">
          <p15:clr>
            <a:srgbClr val="A4A3A4"/>
          </p15:clr>
        </p15:guide>
        <p15:guide id="15" orient="horz" pos="4319">
          <p15:clr>
            <a:srgbClr val="A4A3A4"/>
          </p15:clr>
        </p15:guide>
        <p15:guide id="16" orient="horz">
          <p15:clr>
            <a:srgbClr val="A4A3A4"/>
          </p15:clr>
        </p15:guide>
        <p15:guide id="17" orient="horz" pos="9">
          <p15:clr>
            <a:srgbClr val="A4A3A4"/>
          </p15:clr>
        </p15:guide>
        <p15:guide id="18" pos="3159">
          <p15:clr>
            <a:srgbClr val="A4A3A4"/>
          </p15:clr>
        </p15:guide>
        <p15:guide id="19" pos="35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100"/>
    <a:srgbClr val="9AC6F3"/>
    <a:srgbClr val="F1EC95"/>
    <a:srgbClr val="C391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5854"/>
    <p:restoredTop sz="84688"/>
  </p:normalViewPr>
  <p:slideViewPr>
    <p:cSldViewPr snapToGrid="0" snapToObjects="1">
      <p:cViewPr varScale="1">
        <p:scale>
          <a:sx n="95" d="100"/>
          <a:sy n="95" d="100"/>
        </p:scale>
        <p:origin x="1072" y="184"/>
      </p:cViewPr>
      <p:guideLst>
        <p:guide orient="horz" pos="2160"/>
        <p:guide pos="3940"/>
        <p:guide orient="horz" pos="1414"/>
        <p:guide/>
        <p:guide orient="horz" pos="3925"/>
        <p:guide pos="7650"/>
        <p:guide orient="horz" pos="1582"/>
        <p:guide orient="horz" pos="3311"/>
        <p:guide pos="3964"/>
        <p:guide pos="559"/>
        <p:guide orient="horz" pos="3224"/>
        <p:guide orient="horz" pos="1141"/>
        <p:guide orient="horz" pos="2216"/>
        <p:guide orient="horz" pos="11"/>
        <p:guide orient="horz" pos="4319"/>
        <p:guide orient="horz"/>
        <p:guide orient="horz" pos="9"/>
        <p:guide pos="3159"/>
        <p:guide pos="35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8" name="Shape 1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9695428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Calibri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05272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14908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21506" name="Notizenplatzhalter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D5895310-24F6-534B-881D-4A809DBBA389}" type="slidenum">
              <a:rPr lang="de-DE" smtClean="0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5</a:t>
            </a:fld>
            <a:endParaRPr lang="de-DE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76616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21506" name="Notizenplatzhalter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de-DE" dirty="0">
              <a:latin typeface="Times New Roman" charset="0"/>
              <a:cs typeface="+mn-cs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D5895310-24F6-534B-881D-4A809DBBA389}" type="slidenum">
              <a:rPr lang="de-DE" smtClean="0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7</a:t>
            </a:fld>
            <a:endParaRPr lang="de-DE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11496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21506" name="Notizenplatzhalter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D5895310-24F6-534B-881D-4A809DBBA389}" type="slidenum">
              <a:rPr lang="de-DE" smtClean="0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8</a:t>
            </a:fld>
            <a:endParaRPr lang="de-DE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26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21506" name="Notizenplatzhalter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D5895310-24F6-534B-881D-4A809DBBA389}" type="slidenum">
              <a:rPr lang="de-DE" smtClean="0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9</a:t>
            </a:fld>
            <a:endParaRPr lang="de-DE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0878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Folienbildplatzhalter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17488" y="812800"/>
            <a:ext cx="7121525" cy="4006850"/>
          </a:xfrm>
        </p:spPr>
      </p:sp>
      <p:sp>
        <p:nvSpPr>
          <p:cNvPr id="21506" name="Notizenplatzhalter 2"/>
          <p:cNvSpPr>
            <a:spLocks noGrp="1" noChangeArrowheads="1"/>
          </p:cNvSpPr>
          <p:nvPr>
            <p:ph type="body" idx="1"/>
          </p:nvPr>
        </p:nvSpPr>
        <p:spPr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>
              <a:defRPr/>
            </a:pPr>
            <a:endParaRPr lang="de-DE">
              <a:latin typeface="Times New Roman" charset="0"/>
              <a:cs typeface="+mn-cs"/>
            </a:endParaRPr>
          </a:p>
        </p:txBody>
      </p:sp>
      <p:sp>
        <p:nvSpPr>
          <p:cNvPr id="21507" name="Foliennummernplatzhalter 3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extLs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>
              <a:defRPr/>
            </a:pPr>
            <a:fld id="{D5895310-24F6-534B-881D-4A809DBBA389}" type="slidenum">
              <a:rPr lang="de-DE" smtClean="0">
                <a:solidFill>
                  <a:srgbClr val="000000"/>
                </a:solidFill>
                <a:latin typeface="Times New Roman" charset="0"/>
              </a:rPr>
              <a:pPr>
                <a:defRPr/>
              </a:pPr>
              <a:t>10</a:t>
            </a:fld>
            <a:endParaRPr lang="de-DE">
              <a:solidFill>
                <a:srgbClr val="000000"/>
              </a:solidFill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8304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8860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liennumm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‹Nr.›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/>
          </p:cNvPr>
          <p:cNvSpPr>
            <a:spLocks noGrp="1"/>
          </p:cNvSpPr>
          <p:nvPr>
            <p:ph type="title"/>
          </p:nvPr>
        </p:nvSpPr>
        <p:spPr>
          <a:xfrm>
            <a:off x="1524001" y="1122363"/>
            <a:ext cx="9142047" cy="2386012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Rectangle 2">
            <a:extLst/>
          </p:cNvPr>
          <p:cNvSpPr>
            <a:spLocks noGrp="1" noChangeArrowheads="1"/>
          </p:cNvSpPr>
          <p:nvPr>
            <p:ph type="dt" idx="10"/>
          </p:nvPr>
        </p:nvSpPr>
        <p:spPr>
          <a:xfrm>
            <a:off x="838200" y="6356350"/>
            <a:ext cx="2741246" cy="3635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de-DE"/>
              <a:t>29.11.17</a:t>
            </a:r>
          </a:p>
        </p:txBody>
      </p:sp>
      <p:sp>
        <p:nvSpPr>
          <p:cNvPr id="4" name="Rectangle 3">
            <a:extLst/>
          </p:cNvPr>
          <p:cNvSpPr>
            <a:spLocks noGrp="1" noChangeArrowheads="1"/>
          </p:cNvSpPr>
          <p:nvPr>
            <p:ph type="ftr" idx="11"/>
          </p:nvPr>
        </p:nvSpPr>
        <p:spPr>
          <a:xfrm>
            <a:off x="4038601" y="6356350"/>
            <a:ext cx="4112846" cy="363538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Kreativsaison e.V. - für Innovation Netzwerk und Transformation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sldNum" idx="12"/>
          </p:nvPr>
        </p:nvSpPr>
        <p:spPr>
          <a:xfrm>
            <a:off x="10965340" y="6400413"/>
            <a:ext cx="388461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8053CE-77B4-A642-97F4-637DF80BC6E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3642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>
            <a:spLocks noGrp="1"/>
          </p:cNvSpPr>
          <p:nvPr>
            <p:ph type="title"/>
          </p:nvPr>
        </p:nvSpPr>
        <p:spPr>
          <a:xfrm>
            <a:off x="609600" y="92074"/>
            <a:ext cx="109728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/>
          <a:p>
            <a:r>
              <a:t>Titeltext</a:t>
            </a:r>
          </a:p>
        </p:txBody>
      </p:sp>
      <p:sp>
        <p:nvSpPr>
          <p:cNvPr id="3" name="Textebene 1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>
            <a:spLocks noGrp="1"/>
          </p:cNvSpPr>
          <p:nvPr>
            <p:ph type="sldNum" sz="quarter" idx="2"/>
          </p:nvPr>
        </p:nvSpPr>
        <p:spPr>
          <a:xfrm>
            <a:off x="11089818" y="6404292"/>
            <a:ext cx="263983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4572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9144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13716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182880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333153F5-0297-D440-A9B1-A209BF657F1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3851" y="2333834"/>
            <a:ext cx="9371307" cy="1741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094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THEMEN UND TERMIN 5. BEIRATS-TREFFEN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11908" y="1200258"/>
            <a:ext cx="93495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latin typeface="Calibri" charset="0"/>
                <a:cs typeface="Arial Unicode MS" charset="0"/>
              </a:rPr>
              <a:t>23. SEPTEMBER, 16 – 18 UHR ?</a:t>
            </a:r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Verabschiedung Evaluierung des Beteiligungsverfahrens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Verabschiedung Evaluierung der Beirats-Arbeit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Wie arbeitet der Beirat weiter?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Was noch?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000" dirty="0"/>
          </a:p>
          <a:p>
            <a:endParaRPr lang="de-DE" sz="20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DDCB38-4709-6B44-82F5-C2D08229ED14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BAE7F3A-1409-AF49-A316-37C94E21F1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9645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A74CC645-8F0C-0640-8B8C-DDAF59CAEBBA}"/>
              </a:ext>
            </a:extLst>
          </p:cNvPr>
          <p:cNvSpPr txBox="1">
            <a:spLocks noChangeArrowheads="1"/>
          </p:cNvSpPr>
          <p:nvPr/>
        </p:nvSpPr>
        <p:spPr>
          <a:xfrm>
            <a:off x="511908" y="3099785"/>
            <a:ext cx="11680092" cy="1010889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>
              <a:defRPr/>
            </a:pPr>
            <a:r>
              <a:rPr lang="de-DE" sz="2400" b="1" dirty="0"/>
              <a:t>GESPRÄCHS-RUNDE</a:t>
            </a:r>
            <a:endParaRPr lang="de-DE" sz="2400" b="1" dirty="0">
              <a:latin typeface="Calibri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2021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46D8EBF-0663-0F48-8565-AA65147B4C89}"/>
              </a:ext>
            </a:extLst>
          </p:cNvPr>
          <p:cNvSpPr txBox="1">
            <a:spLocks noChangeArrowheads="1"/>
          </p:cNvSpPr>
          <p:nvPr/>
        </p:nvSpPr>
        <p:spPr>
          <a:xfrm>
            <a:off x="511908" y="3099785"/>
            <a:ext cx="11680092" cy="1010889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ABSCHLUSS-VERANSTALTUNG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0F35A62-7CE1-6C49-A7FF-2021E24291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pic>
        <p:nvPicPr>
          <p:cNvPr id="4" name="Picture 2" descr="https://uccb6ff85c2bc283d5e1a5321149.previews.dropboxusercontent.com/p/thumb/AA0OySTN35NMV7cHcajarLO_yIw5-vavPCv2sY9LFaQ09G0l7RHbld9en149KvvdFxsvDm1ZkElXxaYenIuAqZ4ClRgLRwaJmFBgg5zNFIG9FpjCF9bMUgyZRzjkrwCRXW8D5kBuhLNFN_S_GC2d36SmvEPX79cYBxuJoB1xbj8pR35fIAJPcF8u4lmLxzfVw__MrqgHHwgxpf7tUqeso6Ub9mspKe0E3ShAN1HRhbJJAuKcAJm37fDPFTNil9c1HenGZgFe2Qa_8xSsmTjF6fe6QZgHL45tDLUnN0Qn1F3FPi1TFi7Wk9MlrFifgK9pvD_9ti73GXN02L_9tTDsa12TQTpAx_greWCK7KXziEadOquF4Pcm8B-2foX1-P_GqTE/p.jpeg?fv_content=true&amp;size_mode=5">
            <a:extLst>
              <a:ext uri="{FF2B5EF4-FFF2-40B4-BE49-F238E27FC236}">
                <a16:creationId xmlns:a16="http://schemas.microsoft.com/office/drawing/2014/main" id="{B2E6E4D3-F2BD-0247-874E-CD8124B255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94468"/>
            <a:ext cx="4138512" cy="2541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uccd8cca47b29468d863fff3b641.previews.dropboxusercontent.com/p/thumb/AA0A_AeasQnHK2MgB6tjMeLEkJbLdHAdwKArwZszOQiEfy9-OsAKCoXFTAL29lhWLxs5CIF3ZeY0tVvov4IRgY78t3tWJlyrf8NGxQHDhlCu5_rCaUVKT_5LkycoGEy6U7Zmk2y5cELf9M6fOTRN5Hj6b6d1bezO9qWEGWWTfX-N5oTeQIdfqzoSAIAhr210oYjB2T9YcSHe02eHqUj00g-ZLy7jpDbh_tKlTqP3wRPiSDXSeue4Mn_ndjpFPIGuS78WLZ3Lk8yxBXNOJYuSLvBZacQiuL5UltuteBoKzIOK46NFDTSxJ4yV6H59oYd64ugvN9wVw7EwwJi-GFSm64oM8B-pm3eXb7YWU0GyeJG6bVvWnN6nZpeiTFrlflSPbRs/p.jpeg?fv_content=true&amp;size_mode=5">
            <a:extLst>
              <a:ext uri="{FF2B5EF4-FFF2-40B4-BE49-F238E27FC236}">
                <a16:creationId xmlns:a16="http://schemas.microsoft.com/office/drawing/2014/main" id="{6ACECD40-3B23-C943-8EDD-0B47BBF5F3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41238" y="294468"/>
            <a:ext cx="3642103" cy="25419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s://uc5efb6deab50bff3f15444d5829.previews.dropboxusercontent.com/p/thumb/AA0eJDjYfaDofUeBNCGp08_yKh7Sw-1ltUakzXZlGrjVlKb8Xq3oxZqtj56edrhxNT9weygT7yhhGq2AfZjbHCs4aJhQ9uxfWqkiW6PSbLk8zFzlnt_nTC9JNjOSQfId7db0Z_1WR2f1jslsh4hAvhH4Yj-hirlT57FijX6lSEucjIiziQol9thkE3jJUH2d7cZ-crkzC0Q5xuwz3dX_yhtC2fSEcJ2uNO8WRuLZOR7Ll92NR1FEFBBAfrgLHsu6IIhsgKRFcR1estV8YdreWTruW02B5R0Cob7IU3V0iwtVqB87t3OMp6gsiytEefBWKPNVtdKSDuS4Cv76ZDtvNxc77GmqhDXCbjkqYZreJ_CZX9Wjw_i_kqMYyj5WNUmXPkg/p.jpeg?fv_content=true&amp;size_mode=5">
            <a:extLst>
              <a:ext uri="{FF2B5EF4-FFF2-40B4-BE49-F238E27FC236}">
                <a16:creationId xmlns:a16="http://schemas.microsoft.com/office/drawing/2014/main" id="{17CDE0C1-451D-9548-A713-F94DCFB38C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155071" y="294468"/>
            <a:ext cx="4036929" cy="25419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34871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45BDE4-141B-A945-86F1-23B93D0B5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ABSCHLUSS-VERANSTALTUNG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C214BD6-0847-354B-B11C-6A8A859BB2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B1570E4-D809-6D46-840E-711BC1331A07}"/>
              </a:ext>
            </a:extLst>
          </p:cNvPr>
          <p:cNvSpPr txBox="1"/>
          <p:nvPr/>
        </p:nvSpPr>
        <p:spPr>
          <a:xfrm>
            <a:off x="511908" y="910968"/>
            <a:ext cx="11081687" cy="56938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de-DE" sz="2800" b="1" dirty="0"/>
              <a:t>11. SEPTEMBER 2020 </a:t>
            </a:r>
          </a:p>
          <a:p>
            <a:r>
              <a:rPr lang="de-DE" sz="2800" b="1" dirty="0"/>
              <a:t>16 – 19 UHR </a:t>
            </a:r>
          </a:p>
          <a:p>
            <a:r>
              <a:rPr lang="de-DE" sz="2800" b="1" dirty="0"/>
              <a:t>IM STADTHAFEN</a:t>
            </a:r>
          </a:p>
          <a:p>
            <a:endParaRPr lang="de-DE" sz="2800" dirty="0"/>
          </a:p>
          <a:p>
            <a:r>
              <a:rPr lang="de-DE" sz="2800" b="1" dirty="0"/>
              <a:t>WAS</a:t>
            </a:r>
          </a:p>
          <a:p>
            <a:r>
              <a:rPr lang="de-DE" sz="2800" dirty="0"/>
              <a:t>RÜCKBLICK: 		Wie wurde die Beteiligung gestaltet und durchgeführt?</a:t>
            </a:r>
          </a:p>
          <a:p>
            <a:r>
              <a:rPr lang="de-DE" sz="2800" dirty="0"/>
              <a:t>AUSWERTUNG: 	Was sind die Ergebnisse &amp; wie werden diese verarbeitet; 			Was lief gut oder auch nicht gut ?</a:t>
            </a:r>
          </a:p>
          <a:p>
            <a:r>
              <a:rPr lang="de-DE" sz="2800" dirty="0"/>
              <a:t>STATUS QUO: 	Was ist während der Beteiligung an Planungen					passiert? Was ist entschieden, was noch nicht?</a:t>
            </a:r>
          </a:p>
          <a:p>
            <a:r>
              <a:rPr lang="de-DE" sz="2800" dirty="0"/>
              <a:t>AUSBLICK: 		Wie geht es mit der Bürgerbeteiligung entlang der 					Planungsvorhaben weiter?</a:t>
            </a:r>
          </a:p>
          <a:p>
            <a:endParaRPr lang="de-DE" sz="28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1E1ED1-7A47-B14B-B21A-2AD712F3EA1E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15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5063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45BDE4-141B-A945-86F1-23B93D0B5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ABSCHLUSS-VERANSTALTUNG: </a:t>
            </a:r>
            <a:r>
              <a:rPr lang="de-DE" sz="2400" b="1" dirty="0"/>
              <a:t>WIE? 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B1570E4-D809-6D46-840E-711BC1331A07}"/>
              </a:ext>
            </a:extLst>
          </p:cNvPr>
          <p:cNvSpPr txBox="1"/>
          <p:nvPr/>
        </p:nvSpPr>
        <p:spPr>
          <a:xfrm>
            <a:off x="511908" y="910968"/>
            <a:ext cx="10739861" cy="63709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r>
              <a:rPr lang="de-DE" sz="2400" b="1" dirty="0"/>
              <a:t>KURZINTERVIEWS (INKL. LIVESTREAM): </a:t>
            </a:r>
          </a:p>
          <a:p>
            <a:r>
              <a:rPr lang="de-DE" sz="2400" dirty="0"/>
              <a:t>	Teresa </a:t>
            </a:r>
            <a:r>
              <a:rPr lang="de-DE" sz="2400" dirty="0" err="1"/>
              <a:t>Trabert</a:t>
            </a:r>
            <a:r>
              <a:rPr lang="de-DE" sz="2400" dirty="0"/>
              <a:t> </a:t>
            </a:r>
            <a:r>
              <a:rPr lang="mr-IN" sz="2400" dirty="0"/>
              <a:t>–</a:t>
            </a:r>
            <a:r>
              <a:rPr lang="de-DE" sz="2400" dirty="0"/>
              <a:t> Rückblick 	</a:t>
            </a:r>
          </a:p>
          <a:p>
            <a:r>
              <a:rPr lang="de-DE" sz="2400" dirty="0"/>
              <a:t>	Beteiligungsbeirat - Auswertung</a:t>
            </a:r>
          </a:p>
          <a:p>
            <a:r>
              <a:rPr lang="de-DE" sz="2400" dirty="0"/>
              <a:t>	Renate Behrmann </a:t>
            </a:r>
            <a:r>
              <a:rPr lang="mr-IN" sz="2400" dirty="0"/>
              <a:t>–</a:t>
            </a:r>
            <a:r>
              <a:rPr lang="de-DE" sz="2400" dirty="0"/>
              <a:t> </a:t>
            </a:r>
            <a:r>
              <a:rPr lang="de-CH" sz="2400" dirty="0"/>
              <a:t>Ausblick</a:t>
            </a:r>
          </a:p>
          <a:p>
            <a:endParaRPr lang="de-DE" sz="2400" dirty="0"/>
          </a:p>
          <a:p>
            <a:r>
              <a:rPr lang="de-DE" sz="2400" b="1" dirty="0"/>
              <a:t>EXPERT*INNEN-DIALOG (INKL. LIVESTREAM): </a:t>
            </a:r>
          </a:p>
          <a:p>
            <a:r>
              <a:rPr lang="de-DE" sz="2400" dirty="0"/>
              <a:t>	Fachbereich BUGA </a:t>
            </a:r>
            <a:r>
              <a:rPr lang="mr-IN" sz="2400" dirty="0"/>
              <a:t>–</a:t>
            </a:r>
            <a:r>
              <a:rPr lang="de-DE" sz="2400" dirty="0"/>
              <a:t> Status Quo der Planungen</a:t>
            </a:r>
          </a:p>
          <a:p>
            <a:endParaRPr lang="de-DE" sz="2400" dirty="0"/>
          </a:p>
          <a:p>
            <a:r>
              <a:rPr lang="de-DE" sz="2400" b="1" dirty="0"/>
              <a:t>AUSSTELLUNGSINSELN: </a:t>
            </a:r>
          </a:p>
          <a:p>
            <a:r>
              <a:rPr lang="de-DE" sz="2400" dirty="0"/>
              <a:t>	1 Fenster je Station - Was wurde befragt, was sind die Ergebnisse und wie 	werden sie verarbeitet?</a:t>
            </a:r>
          </a:p>
          <a:p>
            <a:endParaRPr lang="de-DE" sz="2400" dirty="0"/>
          </a:p>
          <a:p>
            <a:r>
              <a:rPr lang="de-DE" sz="2400" b="1" dirty="0"/>
              <a:t>RAHMENPROGRAMM:</a:t>
            </a:r>
          </a:p>
          <a:p>
            <a:r>
              <a:rPr lang="de-DE" sz="2400" dirty="0"/>
              <a:t>	SUP Paddeln/Kette zur Simulation der Brücke </a:t>
            </a:r>
          </a:p>
          <a:p>
            <a:r>
              <a:rPr lang="de-DE" sz="2400" dirty="0"/>
              <a:t>	</a:t>
            </a:r>
            <a:r>
              <a:rPr lang="de-DE" sz="2400" dirty="0" err="1"/>
              <a:t>Gastro</a:t>
            </a:r>
            <a:r>
              <a:rPr lang="de-DE" sz="2400" dirty="0"/>
              <a:t>-Bikes</a:t>
            </a:r>
          </a:p>
          <a:p>
            <a:r>
              <a:rPr lang="de-DE" sz="2400" dirty="0"/>
              <a:t>	Wohnwagenbühne</a:t>
            </a:r>
          </a:p>
          <a:p>
            <a:endParaRPr lang="de-DE" sz="24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1E1ED1-7A47-B14B-B21A-2AD712F3EA1E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15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024583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45BDE4-141B-A945-86F1-23B93D0B5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ABSCHLUSS-VERANSTALTUNG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1E1ED1-7A47-B14B-B21A-2AD712F3EA1E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15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Bild 1" descr="Screen Shot 2020-08-27 at 11.49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7323" y="1291239"/>
            <a:ext cx="2151720" cy="2224102"/>
          </a:xfrm>
          <a:prstGeom prst="rect">
            <a:avLst/>
          </a:prstGeom>
        </p:spPr>
      </p:pic>
      <p:pic>
        <p:nvPicPr>
          <p:cNvPr id="3" name="Bild 2" descr="Screen Shot 2020-08-27 at 11.49.4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279" y="4542153"/>
            <a:ext cx="2189705" cy="1987076"/>
          </a:xfrm>
          <a:prstGeom prst="rect">
            <a:avLst/>
          </a:prstGeom>
        </p:spPr>
      </p:pic>
      <p:pic>
        <p:nvPicPr>
          <p:cNvPr id="5" name="Bild 4" descr="Screen Shot 2020-08-27 at 11.48.3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857" y="1048201"/>
            <a:ext cx="2731558" cy="1852221"/>
          </a:xfrm>
          <a:prstGeom prst="rect">
            <a:avLst/>
          </a:prstGeom>
        </p:spPr>
      </p:pic>
      <p:pic>
        <p:nvPicPr>
          <p:cNvPr id="9" name="Bild 8" descr="Screen Shot 2020-08-27 at 11.54.1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6740" y="3515341"/>
            <a:ext cx="2925929" cy="1597777"/>
          </a:xfrm>
          <a:prstGeom prst="rect">
            <a:avLst/>
          </a:prstGeom>
        </p:spPr>
      </p:pic>
      <p:pic>
        <p:nvPicPr>
          <p:cNvPr id="10" name="Bild 9" descr="Screen Shot 2020-08-27 at 11.55.1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09" y="4314231"/>
            <a:ext cx="2736287" cy="2065897"/>
          </a:xfrm>
          <a:prstGeom prst="rect">
            <a:avLst/>
          </a:prstGeom>
        </p:spPr>
      </p:pic>
      <p:pic>
        <p:nvPicPr>
          <p:cNvPr id="11" name="Bild 10" descr="Screen Shot 2020-08-27 at 11.56.2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838" y="4314230"/>
            <a:ext cx="2521019" cy="2214999"/>
          </a:xfrm>
          <a:prstGeom prst="rect">
            <a:avLst/>
          </a:prstGeom>
        </p:spPr>
      </p:pic>
      <p:pic>
        <p:nvPicPr>
          <p:cNvPr id="12" name="Bild 11" descr="Screen Shot 2020-08-27 at 11.56.48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3165" y="1318690"/>
            <a:ext cx="4870774" cy="2602435"/>
          </a:xfrm>
          <a:prstGeom prst="rect">
            <a:avLst/>
          </a:prstGeom>
        </p:spPr>
      </p:pic>
      <p:pic>
        <p:nvPicPr>
          <p:cNvPr id="6" name="Bild 5" descr="Screen Shot 2020-08-27 at 11.57.45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011" y="4314230"/>
            <a:ext cx="1763916" cy="2213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6346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>
            <a:extLst>
              <a:ext uri="{FF2B5EF4-FFF2-40B4-BE49-F238E27FC236}">
                <a16:creationId xmlns:a16="http://schemas.microsoft.com/office/drawing/2014/main" id="{DD45BDE4-141B-A945-86F1-23B93D0B5CA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ABSCHLUSS-VERANSTALTUNG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C214BD6-0847-354B-B11C-6A8A859BB2F2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FB1570E4-D809-6D46-840E-711BC1331A07}"/>
              </a:ext>
            </a:extLst>
          </p:cNvPr>
          <p:cNvSpPr txBox="1"/>
          <p:nvPr/>
        </p:nvSpPr>
        <p:spPr>
          <a:xfrm>
            <a:off x="511908" y="910968"/>
            <a:ext cx="10739861" cy="378565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endParaRPr lang="de-DE" sz="2400" b="1" dirty="0"/>
          </a:p>
          <a:p>
            <a:r>
              <a:rPr lang="de-DE" sz="2400" b="1" dirty="0"/>
              <a:t>ABLAUF</a:t>
            </a:r>
          </a:p>
          <a:p>
            <a:r>
              <a:rPr lang="de-DE" sz="2400" dirty="0"/>
              <a:t>16.00 Uhr 	Ankommen // Ausstellung // Start der SUP Paddel-Aktion</a:t>
            </a:r>
          </a:p>
          <a:p>
            <a:r>
              <a:rPr lang="de-DE" sz="2400" dirty="0"/>
              <a:t>16.30 Uhr	3 Kurzinterviews, je 10 Min</a:t>
            </a:r>
          </a:p>
          <a:p>
            <a:r>
              <a:rPr lang="de-DE" sz="2400" dirty="0"/>
              <a:t>17.00 Uhr	SUP Aktion als Erlebnis des Brückenschlags (geplant)</a:t>
            </a:r>
          </a:p>
          <a:p>
            <a:r>
              <a:rPr lang="de-DE" sz="2400" dirty="0"/>
              <a:t>17.30 Uhr	Impuls des Oberbürgermeisters</a:t>
            </a:r>
          </a:p>
          <a:p>
            <a:r>
              <a:rPr lang="de-DE" sz="2400" dirty="0"/>
              <a:t>17.45 Uhr	Expert*innen-Dialog mit dem Fachbereich BUGA  </a:t>
            </a:r>
          </a:p>
          <a:p>
            <a:r>
              <a:rPr lang="de-DE" sz="2400" dirty="0"/>
              <a:t>18.30 Uhr	Ausstellung // Offener Ausklang</a:t>
            </a:r>
          </a:p>
          <a:p>
            <a:r>
              <a:rPr lang="de-DE" sz="2400" dirty="0"/>
              <a:t>19.00 Uhr 	Ende der Veranstaltung</a:t>
            </a:r>
          </a:p>
          <a:p>
            <a:endParaRPr lang="de-DE" sz="2400" b="1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E11E1ED1-7A47-B14B-B21A-2AD712F3EA1E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15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73491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FA596915-C572-6745-8531-CF8DF66911CA}"/>
              </a:ext>
            </a:extLst>
          </p:cNvPr>
          <p:cNvSpPr txBox="1">
            <a:spLocks noChangeArrowheads="1"/>
          </p:cNvSpPr>
          <p:nvPr/>
        </p:nvSpPr>
        <p:spPr>
          <a:xfrm>
            <a:off x="515318" y="3210457"/>
            <a:ext cx="11680092" cy="881096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>
              <a:defRPr/>
            </a:pPr>
            <a:endParaRPr lang="de-DE" sz="2400" b="1" dirty="0">
              <a:latin typeface="Calibri" charset="0"/>
              <a:cs typeface="Arial Unicode MS" charset="0"/>
            </a:endParaRPr>
          </a:p>
        </p:txBody>
      </p:sp>
      <p:sp>
        <p:nvSpPr>
          <p:cNvPr id="20" name="Partizipative Erstellung eines Kulturentwicklungskonzeptes mit der Stadt Ribnitz-Damgarten…"/>
          <p:cNvSpPr txBox="1"/>
          <p:nvPr/>
        </p:nvSpPr>
        <p:spPr>
          <a:xfrm>
            <a:off x="807722" y="3183684"/>
            <a:ext cx="9504677" cy="15374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800" b="1"/>
            </a:pPr>
            <a:r>
              <a:rPr lang="de-CH" dirty="0"/>
              <a:t>BUGA BÜRGERBETEILIGUNG 2020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dirty="0"/>
              <a:t>4. Treffen des BUGA-Beteiligungs-Beirates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endParaRPr lang="de-CH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Rostock, 27.08.2020, 16 – 18 Uhr</a:t>
            </a:r>
          </a:p>
        </p:txBody>
      </p:sp>
      <p:pic>
        <p:nvPicPr>
          <p:cNvPr id="24" name="image.pdf" descr="image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802" y="-114570"/>
            <a:ext cx="3087688" cy="2936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EAD9E9B-BCDA-0C44-98DA-EBF5D696FC8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pic>
        <p:nvPicPr>
          <p:cNvPr id="10" name="Picture 4" descr="https://ucf565116cfcb1318f09c06b0e6d.previews.dropboxusercontent.com/p/thumb/AA3FiPzfQp12xCeDC0XWFB6VvIwr7KOa9gki5igA8N38wbVv1MdF_ssX7U3zANt3XUwZ3rg3MTb4AA2-CEYk-lJVKp3A1iXmwxd1andgkF943sE3jtPG_4ZhvzteD8_eFYujSfj6Ivwvkym2wJeA4rH2yhKGnn7tuiKR-RQHdagayPqdiTcsJvj5p-gZbbe4iY8GaZTi0MqkRNAwltnyMfrNQjUTD2SsV1B_2WUn3uPNB6zMpVFXbBb3TS3DR_tAvCSpx-VLDIzIsKUlkQ0sUPpRQL3iSHEWSi0JgHk5RNZwHyAPXs96HBv0rVMfRz1e6EYszDQXeNhScIU8HRvSiNZqksHx8hR5k8bprSMAVp28YWZ9FbsLiqQ8lOzNhproBE0/p.jpeg?fv_content=true&amp;size_mode=5">
            <a:extLst>
              <a:ext uri="{FF2B5EF4-FFF2-40B4-BE49-F238E27FC236}">
                <a16:creationId xmlns:a16="http://schemas.microsoft.com/office/drawing/2014/main" id="{1BFF1B2C-8DF1-754E-9B8E-AC3446871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0210"/>
            <a:ext cx="2969156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ucc6c4040b7d352b92d94b93979c.previews.dropboxusercontent.com/p/thumb/AA3EEdPX1uRxEuv0DTCZleE6rzDdRzi4GAZg9G5ggER4Iub9jAqW93HPeqYey-zoQLsrhhwKfNzTD4EcLRzA2YH-LcWKIMG4V6JGeHv1xfCtqPXeO9pp8KhbjiwgsPPhD7bW1zcKPYwfnVMFmPxz0ohye7cl-CP7JLohzvJ-AMdQBykfc3QkevXLvCrG7wdAEzZTGmOm_LY3ir40K6Mzft9G-qr3DZwLwurUKP-fTmtpIeJ967iI0yHRDCwrMAHuX-GuG94zytm8N8FJx6dWZwzWspUesRL5ZiANhJYswyvPSra-IDztQpIQtQn5WKWXnE6QI0jzIiuew4y2oVE1vv4v-PGUPsY-5JN8D05s2qtzEsk1xHrkMO3XxHc-NtagssA/p.jpeg?fv_content=true&amp;size_mode=5">
            <a:extLst>
              <a:ext uri="{FF2B5EF4-FFF2-40B4-BE49-F238E27FC236}">
                <a16:creationId xmlns:a16="http://schemas.microsoft.com/office/drawing/2014/main" id="{2A1C92A8-8720-DF4D-9D56-229B904E8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136" y="600210"/>
            <a:ext cx="2969155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c3c00f6664c5957263cc82c96f9.previews.dropboxusercontent.com/p/thumb/AA1cUM7Ek0zXFeUMM6PDLLDxadAuWN_WmmG1QARb4UVkfNWAiDSgTj1yxWDn2CwvhO2wmPXmwglDUtE3sE3CY5z3mCUwMQSUIshuPLsC-61GFOgCh8OfCfG87k_vi6HvC5BbDZHli_5Q-gmbMbAwyKYTIe18AHKAQl-toi4Nb5ywb1628PDYQK2QEQmDqzQAsioISCBBXavKzhQ9MZOjgV6UIIWC1RSiw0eCLC-u41AOsM1e8QcaRD4DNJShVqiMbntkbzro8fJ1izN4bZGWHPS_QazOdfG4NA2RoY2iCyUZl0tDVAK9E5CWre9wj9lRFmUbzJGlG_gU5zD4ZxYK1y59_l_RRgy3SVLUZRCgBx4HMdGdeiFSRS1pxfBYlU7cH_I/p.jpeg?fv_content=true&amp;size_mode=5">
            <a:extLst>
              <a:ext uri="{FF2B5EF4-FFF2-40B4-BE49-F238E27FC236}">
                <a16:creationId xmlns:a16="http://schemas.microsoft.com/office/drawing/2014/main" id="{970E7C8B-B669-1141-A566-2849F40B4A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60937" y="600210"/>
            <a:ext cx="2534473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81937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>
            <a:extLst>
              <a:ext uri="{FF2B5EF4-FFF2-40B4-BE49-F238E27FC236}">
                <a16:creationId xmlns:a16="http://schemas.microsoft.com/office/drawing/2014/main" id="{FA596915-C572-6745-8531-CF8DF66911CA}"/>
              </a:ext>
            </a:extLst>
          </p:cNvPr>
          <p:cNvSpPr txBox="1">
            <a:spLocks noChangeArrowheads="1"/>
          </p:cNvSpPr>
          <p:nvPr/>
        </p:nvSpPr>
        <p:spPr>
          <a:xfrm>
            <a:off x="515318" y="3210457"/>
            <a:ext cx="11680092" cy="881096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>
              <a:defRPr/>
            </a:pPr>
            <a:endParaRPr lang="de-DE" sz="2400" b="1" dirty="0">
              <a:latin typeface="Calibri" charset="0"/>
              <a:cs typeface="Arial Unicode MS" charset="0"/>
            </a:endParaRPr>
          </a:p>
        </p:txBody>
      </p:sp>
      <p:sp>
        <p:nvSpPr>
          <p:cNvPr id="20" name="Partizipative Erstellung eines Kulturentwicklungskonzeptes mit der Stadt Ribnitz-Damgarten…"/>
          <p:cNvSpPr txBox="1"/>
          <p:nvPr/>
        </p:nvSpPr>
        <p:spPr>
          <a:xfrm>
            <a:off x="807722" y="3183684"/>
            <a:ext cx="9504677" cy="2891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800" b="1"/>
            </a:pPr>
            <a:r>
              <a:rPr lang="de-CH" dirty="0"/>
              <a:t>BUGA BÜRGERBETEILIGUNG 2020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dirty="0"/>
              <a:t>4. Treffen des BUGA-Beteiligungs-Beirates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endParaRPr lang="de-CH" dirty="0"/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Rostock, 27.08.2020, 16 – 18 Uhr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Veronika Schubring &amp; Teresa </a:t>
            </a:r>
            <a:r>
              <a:rPr lang="de-CH" i="1" dirty="0" err="1"/>
              <a:t>Trabert</a:t>
            </a:r>
            <a:r>
              <a:rPr lang="de-CH" i="1" dirty="0"/>
              <a:t>, </a:t>
            </a:r>
            <a:r>
              <a:rPr lang="de-CH" i="1" dirty="0" err="1"/>
              <a:t>fint</a:t>
            </a:r>
            <a:r>
              <a:rPr lang="de-CH" i="1" dirty="0"/>
              <a:t> e.V.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Renate Behrmann, Fachbereich BUGA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Ralf </a:t>
            </a:r>
            <a:r>
              <a:rPr lang="de-CH" i="1" dirty="0" err="1"/>
              <a:t>Schinke</a:t>
            </a:r>
            <a:r>
              <a:rPr lang="de-CH" i="1" dirty="0"/>
              <a:t>, Fachbereich BUGA</a:t>
            </a:r>
          </a:p>
          <a:p>
            <a:pPr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200"/>
            </a:pPr>
            <a:r>
              <a:rPr lang="de-CH" i="1" dirty="0"/>
              <a:t>Daniela </a:t>
            </a:r>
            <a:r>
              <a:rPr lang="de-CH" i="1" dirty="0" err="1"/>
              <a:t>Bubber</a:t>
            </a:r>
            <a:r>
              <a:rPr lang="de-CH" i="1" dirty="0"/>
              <a:t>, Stadtmarketing</a:t>
            </a:r>
          </a:p>
        </p:txBody>
      </p:sp>
      <p:pic>
        <p:nvPicPr>
          <p:cNvPr id="24" name="image.pdf" descr="image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802" y="-114570"/>
            <a:ext cx="3087688" cy="29368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8EAD9E9B-BCDA-0C44-98DA-EBF5D696FC8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pic>
        <p:nvPicPr>
          <p:cNvPr id="10" name="Picture 4" descr="https://ucf565116cfcb1318f09c06b0e6d.previews.dropboxusercontent.com/p/thumb/AA3FiPzfQp12xCeDC0XWFB6VvIwr7KOa9gki5igA8N38wbVv1MdF_ssX7U3zANt3XUwZ3rg3MTb4AA2-CEYk-lJVKp3A1iXmwxd1andgkF943sE3jtPG_4ZhvzteD8_eFYujSfj6Ivwvkym2wJeA4rH2yhKGnn7tuiKR-RQHdagayPqdiTcsJvj5p-gZbbe4iY8GaZTi0MqkRNAwltnyMfrNQjUTD2SsV1B_2WUn3uPNB6zMpVFXbBb3TS3DR_tAvCSpx-VLDIzIsKUlkQ0sUPpRQL3iSHEWSi0JgHk5RNZwHyAPXs96HBv0rVMfRz1e6EYszDQXeNhScIU8HRvSiNZqksHx8hR5k8bprSMAVp28YWZ9FbsLiqQ8lOzNhproBE0/p.jpeg?fv_content=true&amp;size_mode=5">
            <a:extLst>
              <a:ext uri="{FF2B5EF4-FFF2-40B4-BE49-F238E27FC236}">
                <a16:creationId xmlns:a16="http://schemas.microsoft.com/office/drawing/2014/main" id="{1BFF1B2C-8DF1-754E-9B8E-AC3446871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0210"/>
            <a:ext cx="2969156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ucc6c4040b7d352b92d94b93979c.previews.dropboxusercontent.com/p/thumb/AA3EEdPX1uRxEuv0DTCZleE6rzDdRzi4GAZg9G5ggER4Iub9jAqW93HPeqYey-zoQLsrhhwKfNzTD4EcLRzA2YH-LcWKIMG4V6JGeHv1xfCtqPXeO9pp8KhbjiwgsPPhD7bW1zcKPYwfnVMFmPxz0ohye7cl-CP7JLohzvJ-AMdQBykfc3QkevXLvCrG7wdAEzZTGmOm_LY3ir40K6Mzft9G-qr3DZwLwurUKP-fTmtpIeJ967iI0yHRDCwrMAHuX-GuG94zytm8N8FJx6dWZwzWspUesRL5ZiANhJYswyvPSra-IDztQpIQtQn5WKWXnE6QI0jzIiuew4y2oVE1vv4v-PGUPsY-5JN8D05s2qtzEsk1xHrkMO3XxHc-NtagssA/p.jpeg?fv_content=true&amp;size_mode=5">
            <a:extLst>
              <a:ext uri="{FF2B5EF4-FFF2-40B4-BE49-F238E27FC236}">
                <a16:creationId xmlns:a16="http://schemas.microsoft.com/office/drawing/2014/main" id="{2A1C92A8-8720-DF4D-9D56-229B904E87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136" y="600210"/>
            <a:ext cx="2969155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uc3c00f6664c5957263cc82c96f9.previews.dropboxusercontent.com/p/thumb/AA1cUM7Ek0zXFeUMM6PDLLDxadAuWN_WmmG1QARb4UVkfNWAiDSgTj1yxWDn2CwvhO2wmPXmwglDUtE3sE3CY5z3mCUwMQSUIshuPLsC-61GFOgCh8OfCfG87k_vi6HvC5BbDZHli_5Q-gmbMbAwyKYTIe18AHKAQl-toi4Nb5ywb1628PDYQK2QEQmDqzQAsioISCBBXavKzhQ9MZOjgV6UIIWC1RSiw0eCLC-u41AOsM1e8QcaRD4DNJShVqiMbntkbzro8fJ1izN4bZGWHPS_QazOdfG4NA2RoY2iCyUZl0tDVAK9E5CWre9wj9lRFmUbzJGlG_gU5zD4ZxYK1y59_l_RRgy3SVLUZRCgBx4HMdGdeiFSRS1pxfBYlU7cH_I/p.jpeg?fv_content=true&amp;size_mode=5">
            <a:extLst>
              <a:ext uri="{FF2B5EF4-FFF2-40B4-BE49-F238E27FC236}">
                <a16:creationId xmlns:a16="http://schemas.microsoft.com/office/drawing/2014/main" id="{970E7C8B-B669-1141-A566-2849F40B4A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60937" y="600210"/>
            <a:ext cx="2534473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Unser heutiges Treffen…"/>
          <p:cNvSpPr txBox="1"/>
          <p:nvPr/>
        </p:nvSpPr>
        <p:spPr>
          <a:xfrm>
            <a:off x="511908" y="955425"/>
            <a:ext cx="10768514" cy="5813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4999" tIns="44999" rIns="44999" bIns="44999">
            <a:spAutoFit/>
          </a:bodyPr>
          <a:lstStyle/>
          <a:p>
            <a:pPr marL="342900" indent="-342900">
              <a:lnSpc>
                <a:spcPct val="13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b="1" dirty="0">
                <a:solidFill>
                  <a:schemeClr val="tx1"/>
                </a:solidFill>
              </a:rPr>
              <a:t>RÜCKBLICK UND VORBEREITUNG DES 5. BEIRATS-TREFFENS </a:t>
            </a:r>
            <a:r>
              <a:rPr lang="de-CH" sz="2400" dirty="0">
                <a:solidFill>
                  <a:schemeClr val="tx1"/>
                </a:solidFill>
              </a:rPr>
              <a:t>(30 Min)</a:t>
            </a:r>
          </a:p>
          <a:p>
            <a:pPr marL="342900" lvl="2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dirty="0">
                <a:solidFill>
                  <a:schemeClr val="tx1"/>
                </a:solidFill>
              </a:rPr>
              <a:t>RÜCKBLICK: Warnow-Rundweg</a:t>
            </a:r>
          </a:p>
          <a:p>
            <a:pPr marL="342900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dirty="0">
                <a:solidFill>
                  <a:schemeClr val="tx1"/>
                </a:solidFill>
              </a:rPr>
              <a:t>RÜCKBLICK: Aktualisierte Beteiligungszahlen (werden nachgereicht)</a:t>
            </a:r>
          </a:p>
          <a:p>
            <a:pPr marL="342900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dirty="0">
                <a:solidFill>
                  <a:schemeClr val="tx1"/>
                </a:solidFill>
              </a:rPr>
              <a:t>VORBEREITEND: Bewertung und Berichterstellung der Beirats-Arbeit</a:t>
            </a:r>
          </a:p>
          <a:p>
            <a:pPr marL="342900" lvl="8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dirty="0">
                <a:solidFill>
                  <a:schemeClr val="tx1"/>
                </a:solidFill>
              </a:rPr>
              <a:t>VORBEREITEND: Bewertung des Beteiligungs-Prozesses</a:t>
            </a:r>
          </a:p>
          <a:p>
            <a:pPr marL="342900" lvl="6" indent="-342900">
              <a:lnSpc>
                <a:spcPct val="130000"/>
              </a:lnSpc>
              <a:buFont typeface="Courier New" panose="02070309020205020404" pitchFamily="49" charset="0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dirty="0">
                <a:solidFill>
                  <a:schemeClr val="tx1"/>
                </a:solidFill>
              </a:rPr>
              <a:t>VORBEREITEND: Update zur Gesamt-Dokumentation</a:t>
            </a:r>
          </a:p>
          <a:p>
            <a:pPr lvl="6">
              <a:lnSpc>
                <a:spcPct val="13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endParaRPr lang="de-CH" sz="2400" dirty="0">
              <a:solidFill>
                <a:schemeClr val="tx1"/>
              </a:solidFill>
            </a:endParaRPr>
          </a:p>
          <a:p>
            <a:pPr marL="342900" lvl="6" indent="-342900">
              <a:lnSpc>
                <a:spcPct val="130000"/>
              </a:lnSpc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b="1" dirty="0">
                <a:solidFill>
                  <a:schemeClr val="tx1"/>
                </a:solidFill>
              </a:rPr>
              <a:t>GESPRÄCHS-RUNDE MIT DEM FACHBEREICH BUGA </a:t>
            </a:r>
            <a:r>
              <a:rPr lang="de-CH" sz="2400" dirty="0">
                <a:solidFill>
                  <a:schemeClr val="tx1"/>
                </a:solidFill>
              </a:rPr>
              <a:t>(75 Min)</a:t>
            </a:r>
          </a:p>
          <a:p>
            <a:pPr lvl="6">
              <a:lnSpc>
                <a:spcPct val="130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endParaRPr lang="de-CH" sz="2400" b="1" dirty="0">
              <a:solidFill>
                <a:schemeClr val="tx1"/>
              </a:solidFill>
            </a:endParaRPr>
          </a:p>
          <a:p>
            <a:pPr marL="342900" indent="-342900">
              <a:lnSpc>
                <a:spcPct val="13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b="1" dirty="0"/>
              <a:t>ABSCHLUSS-VERANSTALTUNG </a:t>
            </a:r>
            <a:r>
              <a:rPr lang="de-CH" sz="2400" dirty="0"/>
              <a:t>(15 Min)</a:t>
            </a:r>
            <a:br>
              <a:rPr lang="de-CH" sz="2400" b="1" dirty="0"/>
            </a:br>
            <a:endParaRPr lang="de-CH" sz="2400" b="1" dirty="0"/>
          </a:p>
          <a:p>
            <a:pPr marL="342900" indent="-342900">
              <a:lnSpc>
                <a:spcPct val="130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</a:tabLst>
              <a:defRPr sz="2000"/>
            </a:pPr>
            <a:r>
              <a:rPr lang="de-CH" sz="2400" b="1" dirty="0"/>
              <a:t>WEITERES?</a:t>
            </a:r>
          </a:p>
        </p:txBody>
      </p:sp>
      <p:sp>
        <p:nvSpPr>
          <p:cNvPr id="4" name="Titel 1"/>
          <p:cNvSpPr txBox="1">
            <a:spLocks noChangeArrowheads="1"/>
          </p:cNvSpPr>
          <p:nvPr/>
        </p:nvSpPr>
        <p:spPr>
          <a:xfrm>
            <a:off x="511908" y="404814"/>
            <a:ext cx="11680092" cy="434975"/>
          </a:xfrm>
          <a:prstGeom prst="rect">
            <a:avLst/>
          </a:prstGeom>
          <a:solidFill>
            <a:srgbClr val="FFC000"/>
          </a:solidFill>
        </p:spPr>
        <p:txBody>
          <a:bodyPr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>
              <a:defRPr/>
            </a:pPr>
            <a:r>
              <a:rPr lang="de-DE" sz="2400" b="1" dirty="0">
                <a:latin typeface="Calibri" charset="0"/>
                <a:cs typeface="Arial Unicode MS" charset="0"/>
              </a:rPr>
              <a:t>ABLAUF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106018C9-BCED-4840-A42B-07AE26F1E984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3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35601E3-4DB3-5145-A28F-AE1581643A8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1">
            <a:extLst>
              <a:ext uri="{FF2B5EF4-FFF2-40B4-BE49-F238E27FC236}">
                <a16:creationId xmlns:a16="http://schemas.microsoft.com/office/drawing/2014/main" id="{546D8EBF-0663-0F48-8565-AA65147B4C89}"/>
              </a:ext>
            </a:extLst>
          </p:cNvPr>
          <p:cNvSpPr txBox="1">
            <a:spLocks noChangeArrowheads="1"/>
          </p:cNvSpPr>
          <p:nvPr/>
        </p:nvSpPr>
        <p:spPr>
          <a:xfrm>
            <a:off x="511908" y="3099785"/>
            <a:ext cx="11680092" cy="1010889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>
              <a:defRPr/>
            </a:pPr>
            <a:r>
              <a:rPr lang="de-DE" sz="2400" b="1" dirty="0"/>
              <a:t>RÜCKBLICK: WARNOW-RUNDWEG</a:t>
            </a:r>
            <a:endParaRPr lang="de-DE" sz="2400" b="1" dirty="0">
              <a:latin typeface="Calibri" charset="0"/>
              <a:cs typeface="Arial Unicode MS" charset="0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50F35A62-7CE1-6C49-A7FF-2021E24291F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B8A88D4-C96B-D54B-81FD-B2C3DF27CF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467"/>
            <a:ext cx="5231062" cy="25419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3FE211C7-BF2E-B346-86B8-26EB7E27B0A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62" r="4554"/>
          <a:stretch/>
        </p:blipFill>
        <p:spPr>
          <a:xfrm>
            <a:off x="5340919" y="294467"/>
            <a:ext cx="4136909" cy="2541969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74B3C768-A864-154B-8E0C-03E6EFD8993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7938" y="272374"/>
            <a:ext cx="2564062" cy="2564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793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dirty="0">
                <a:latin typeface="+mj-lt"/>
                <a:sym typeface="Calibri"/>
              </a:rPr>
              <a:t>21. AUGUST </a:t>
            </a:r>
            <a:r>
              <a:rPr lang="de-DE" sz="2400" b="1" dirty="0">
                <a:latin typeface="+mj-lt"/>
                <a:sym typeface="Calibri"/>
              </a:rPr>
              <a:t>WARNOW-RUNDWEG  </a:t>
            </a:r>
          </a:p>
        </p:txBody>
      </p:sp>
      <p:sp>
        <p:nvSpPr>
          <p:cNvPr id="13" name="Rectangle 3">
            <a:extLst/>
          </p:cNvPr>
          <p:cNvSpPr>
            <a:spLocks noChangeArrowheads="1"/>
          </p:cNvSpPr>
          <p:nvPr/>
        </p:nvSpPr>
        <p:spPr bwMode="auto">
          <a:xfrm>
            <a:off x="620056" y="4661553"/>
            <a:ext cx="10336908" cy="193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 algn="ctr"/>
            <a:endParaRPr lang="de-DE" sz="2000" b="1" dirty="0">
              <a:cs typeface="Times New Roman" charset="0"/>
            </a:endParaRPr>
          </a:p>
          <a:p>
            <a:pPr algn="ctr"/>
            <a:endParaRPr lang="de-DE" sz="2000" b="1" dirty="0">
              <a:cs typeface="Times New Roman" charset="0"/>
            </a:endParaRPr>
          </a:p>
          <a:p>
            <a:pPr algn="ctr"/>
            <a:endParaRPr lang="de-DE" sz="2000" b="1" dirty="0">
              <a:cs typeface="Times New Roman" charset="0"/>
            </a:endParaRPr>
          </a:p>
          <a:p>
            <a:pPr algn="ctr"/>
            <a:r>
              <a:rPr lang="de-DE" sz="2000" b="1" dirty="0">
                <a:cs typeface="Times New Roman" charset="0"/>
              </a:rPr>
              <a:t>SO </a:t>
            </a:r>
            <a:r>
              <a:rPr lang="de-DE" sz="2000" b="1" dirty="0" err="1">
                <a:cs typeface="Times New Roman" charset="0"/>
              </a:rPr>
              <a:t>FLIEßEN</a:t>
            </a:r>
            <a:r>
              <a:rPr lang="de-DE" sz="2000" b="1" dirty="0">
                <a:cs typeface="Times New Roman" charset="0"/>
              </a:rPr>
              <a:t> DIE ERGEBNISSE IN DIE PLANUNG EIN:</a:t>
            </a:r>
          </a:p>
          <a:p>
            <a:pPr algn="ctr"/>
            <a:r>
              <a:rPr lang="de-DE" sz="2000" dirty="0"/>
              <a:t>Alle Beteiligungsergebnisse zum Thema Warnow-Rundweg werden ausgewertet und fließen in die Vorgaben für die </a:t>
            </a:r>
            <a:r>
              <a:rPr lang="de-DE" sz="2000" dirty="0" err="1"/>
              <a:t>detailierte</a:t>
            </a:r>
            <a:r>
              <a:rPr lang="de-DE" sz="2000" dirty="0"/>
              <a:t> Gestaltung des gesamten </a:t>
            </a:r>
            <a:r>
              <a:rPr lang="de-DE" sz="2000" dirty="0" err="1"/>
              <a:t>WarnowRundwegs</a:t>
            </a:r>
            <a:r>
              <a:rPr lang="de-DE" sz="2000" dirty="0"/>
              <a:t> ein. </a:t>
            </a:r>
          </a:p>
        </p:txBody>
      </p:sp>
      <p:sp>
        <p:nvSpPr>
          <p:cNvPr id="11" name="Rectangle 3">
            <a:extLst/>
          </p:cNvPr>
          <p:cNvSpPr>
            <a:spLocks noChangeArrowheads="1"/>
          </p:cNvSpPr>
          <p:nvPr/>
        </p:nvSpPr>
        <p:spPr bwMode="auto">
          <a:xfrm>
            <a:off x="543144" y="1360941"/>
            <a:ext cx="5160231" cy="316864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 hangingPunct="1">
              <a:spcAft>
                <a:spcPts val="600"/>
              </a:spcAft>
              <a:buClr>
                <a:srgbClr val="44546A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b="1" dirty="0">
                <a:cs typeface="Times New Roman" charset="0"/>
              </a:rPr>
              <a:t>FREILUFT-WORKSHOP</a:t>
            </a:r>
          </a:p>
          <a:p>
            <a:pPr hangingPunct="1">
              <a:spcAft>
                <a:spcPts val="600"/>
              </a:spcAft>
              <a:buClr>
                <a:srgbClr val="44546A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b="1" dirty="0">
                <a:cs typeface="Times New Roman" charset="0"/>
              </a:rPr>
              <a:t>AM 21.08.2020</a:t>
            </a:r>
          </a:p>
          <a:p>
            <a:pPr marL="342900" indent="-342900" hangingPunct="1">
              <a:spcAft>
                <a:spcPts val="600"/>
              </a:spcAft>
              <a:buClr>
                <a:srgbClr val="44546A"/>
              </a:buClr>
              <a:buSzPct val="45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dirty="0">
                <a:cs typeface="Times New Roman" charset="0"/>
              </a:rPr>
              <a:t>Der Warnow-Rundweg wurde in Abschnitten über einen Tag hinweg abgefahren</a:t>
            </a:r>
          </a:p>
          <a:p>
            <a:pPr marL="342900" indent="-342900" hangingPunct="1">
              <a:spcAft>
                <a:spcPts val="600"/>
              </a:spcAft>
              <a:buClr>
                <a:srgbClr val="44546A"/>
              </a:buClr>
              <a:buSzPct val="45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dirty="0">
                <a:cs typeface="Times New Roman" charset="0"/>
              </a:rPr>
              <a:t>Teilnehmende waren Vertreter*innen von Fachämtern und Interessierte </a:t>
            </a:r>
          </a:p>
          <a:p>
            <a:pPr marL="342900" indent="-342900" hangingPunct="1">
              <a:spcAft>
                <a:spcPts val="600"/>
              </a:spcAft>
              <a:buClr>
                <a:srgbClr val="44546A"/>
              </a:buClr>
              <a:buSzPct val="45000"/>
              <a:buFont typeface="Arial" panose="020B0604020202020204" pitchFamily="34" charset="0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dirty="0">
                <a:cs typeface="Times New Roman" charset="0"/>
              </a:rPr>
              <a:t>Durchführung: </a:t>
            </a:r>
            <a:r>
              <a:rPr lang="de-DE" sz="2000" dirty="0" err="1">
                <a:cs typeface="Times New Roman" charset="0"/>
              </a:rPr>
              <a:t>team</a:t>
            </a:r>
            <a:r>
              <a:rPr lang="de-DE" sz="2000" dirty="0">
                <a:cs typeface="Times New Roman" charset="0"/>
              </a:rPr>
              <a:t> </a:t>
            </a:r>
            <a:r>
              <a:rPr lang="de-DE" sz="2000" dirty="0" err="1">
                <a:solidFill>
                  <a:schemeClr val="tx1"/>
                </a:solidFill>
                <a:cs typeface="Times New Roman" charset="0"/>
              </a:rPr>
              <a:t>red</a:t>
            </a:r>
            <a:r>
              <a:rPr lang="de-DE" sz="2000" dirty="0">
                <a:solidFill>
                  <a:schemeClr val="tx1"/>
                </a:solidFill>
                <a:cs typeface="Times New Roman" charset="0"/>
              </a:rPr>
              <a:t> (Innovationsberater*innen im Bereich neue und nachhaltige Mobilität)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5" name="Rectangle 3">
            <a:extLst/>
          </p:cNvPr>
          <p:cNvSpPr>
            <a:spLocks noChangeArrowheads="1"/>
          </p:cNvSpPr>
          <p:nvPr/>
        </p:nvSpPr>
        <p:spPr bwMode="auto">
          <a:xfrm>
            <a:off x="5983538" y="1360941"/>
            <a:ext cx="6068976" cy="2322259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5000" rIns="90000" bIns="45000">
            <a:spAutoFit/>
          </a:bodyPr>
          <a:lstStyle/>
          <a:p>
            <a:pPr hangingPunct="1">
              <a:spcAft>
                <a:spcPts val="600"/>
              </a:spcAft>
              <a:buClr>
                <a:srgbClr val="44546A"/>
              </a:buClr>
              <a:buSzPct val="4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de-DE" sz="2000" b="1" dirty="0">
                <a:cs typeface="Times New Roman" charset="0"/>
              </a:rPr>
              <a:t>FENSTER-ABFRAGE ZUM WARNOW-RUND </a:t>
            </a:r>
            <a:br>
              <a:rPr lang="de-DE" sz="2000" b="1" dirty="0">
                <a:cs typeface="Times New Roman" charset="0"/>
              </a:rPr>
            </a:br>
            <a:r>
              <a:rPr lang="de-DE" sz="2000" b="1" dirty="0">
                <a:cs typeface="Times New Roman" charset="0"/>
              </a:rPr>
              <a:t>eine Woche vor dem Freiluft-Workshop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Im</a:t>
            </a:r>
            <a:r>
              <a:rPr lang="en-US" sz="2000" dirty="0"/>
              <a:t> </a:t>
            </a:r>
            <a:r>
              <a:rPr lang="en-US" sz="2000" dirty="0" err="1"/>
              <a:t>Vorgang</a:t>
            </a:r>
            <a:r>
              <a:rPr lang="en-US" sz="2000" dirty="0"/>
              <a:t> des Workshops </a:t>
            </a:r>
            <a:r>
              <a:rPr lang="en-US" sz="2000" dirty="0" err="1"/>
              <a:t>wurden</a:t>
            </a:r>
            <a:r>
              <a:rPr lang="en-US" sz="2000" dirty="0"/>
              <a:t> an </a:t>
            </a:r>
            <a:r>
              <a:rPr lang="en-US" sz="2000" dirty="0" err="1"/>
              <a:t>allen</a:t>
            </a:r>
            <a:r>
              <a:rPr lang="en-US" sz="2000" dirty="0"/>
              <a:t> </a:t>
            </a:r>
            <a:r>
              <a:rPr lang="en-US" sz="2000" dirty="0" err="1"/>
              <a:t>Pausenstationen</a:t>
            </a:r>
            <a:r>
              <a:rPr lang="en-US" sz="2000" dirty="0"/>
              <a:t> die </a:t>
            </a:r>
            <a:r>
              <a:rPr lang="en-US" sz="2000" dirty="0" err="1"/>
              <a:t>Beteiligungs-Fenster</a:t>
            </a:r>
            <a:r>
              <a:rPr lang="en-US" sz="2000" dirty="0"/>
              <a:t> </a:t>
            </a:r>
            <a:r>
              <a:rPr lang="en-US" sz="2000" dirty="0" err="1"/>
              <a:t>aufgestellt</a:t>
            </a:r>
            <a:r>
              <a:rPr lang="en-US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Rostocker</a:t>
            </a:r>
            <a:r>
              <a:rPr lang="en-US" sz="2000" dirty="0"/>
              <a:t>*</a:t>
            </a:r>
            <a:r>
              <a:rPr lang="en-US" sz="2000" dirty="0" err="1"/>
              <a:t>innen</a:t>
            </a:r>
            <a:r>
              <a:rPr lang="en-US" sz="2000" dirty="0"/>
              <a:t> </a:t>
            </a:r>
            <a:r>
              <a:rPr lang="en-US" sz="2000" dirty="0" err="1"/>
              <a:t>konnten</a:t>
            </a:r>
            <a:r>
              <a:rPr lang="en-US" sz="2000" dirty="0"/>
              <a:t> </a:t>
            </a:r>
            <a:r>
              <a:rPr lang="en-US" sz="2000" dirty="0" err="1"/>
              <a:t>Klebepunkten</a:t>
            </a:r>
            <a:r>
              <a:rPr lang="en-US" sz="2000" dirty="0"/>
              <a:t> </a:t>
            </a:r>
            <a:r>
              <a:rPr lang="en-US" sz="2000" dirty="0" err="1"/>
              <a:t>anbringen</a:t>
            </a:r>
            <a:r>
              <a:rPr lang="en-US" sz="2000" dirty="0"/>
              <a:t>: </a:t>
            </a:r>
            <a:r>
              <a:rPr lang="en-US" sz="2000" dirty="0" err="1"/>
              <a:t>Lieblingsorte</a:t>
            </a:r>
            <a:r>
              <a:rPr lang="en-US" sz="2000" dirty="0"/>
              <a:t>, </a:t>
            </a:r>
            <a:r>
              <a:rPr lang="en-US" sz="2000" dirty="0" err="1"/>
              <a:t>Orte</a:t>
            </a:r>
            <a:r>
              <a:rPr lang="en-US" sz="2000" dirty="0"/>
              <a:t> </a:t>
            </a:r>
            <a:r>
              <a:rPr lang="en-US" sz="2000" dirty="0" err="1"/>
              <a:t>mit</a:t>
            </a:r>
            <a:r>
              <a:rPr lang="en-US" sz="2000" dirty="0"/>
              <a:t> Potential, </a:t>
            </a:r>
            <a:r>
              <a:rPr lang="en-US" sz="2000" dirty="0" err="1"/>
              <a:t>ungeliebteste</a:t>
            </a:r>
            <a:r>
              <a:rPr lang="en-US" sz="2000" dirty="0"/>
              <a:t> </a:t>
            </a:r>
            <a:r>
              <a:rPr lang="en-US" sz="2000" dirty="0" err="1"/>
              <a:t>Orte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Durchführung</a:t>
            </a:r>
            <a:r>
              <a:rPr lang="en-US" sz="2000" dirty="0"/>
              <a:t>: </a:t>
            </a:r>
            <a:r>
              <a:rPr lang="en-US" sz="2000" dirty="0" err="1"/>
              <a:t>fint</a:t>
            </a:r>
            <a:endParaRPr lang="en-US" sz="20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B16F8FDA-A4BA-DE47-86ED-29C067C4E699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/>
              <a:t>10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F9DEBBE5-CA63-0141-8195-ACE0FE2CA77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0521E85F-B214-2145-AFC8-A9640759A67D}"/>
              </a:ext>
            </a:extLst>
          </p:cNvPr>
          <p:cNvSpPr/>
          <p:nvPr/>
        </p:nvSpPr>
        <p:spPr>
          <a:xfrm>
            <a:off x="9701200" y="3369592"/>
            <a:ext cx="2196935" cy="1103568"/>
          </a:xfrm>
          <a:prstGeom prst="ellips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25FC472-F251-7C4A-9C96-4F2FD014A828}"/>
              </a:ext>
            </a:extLst>
          </p:cNvPr>
          <p:cNvSpPr txBox="1"/>
          <p:nvPr/>
        </p:nvSpPr>
        <p:spPr>
          <a:xfrm>
            <a:off x="9707035" y="3628989"/>
            <a:ext cx="219110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accent1"/>
                </a:solidFill>
              </a:rPr>
              <a:t>circa</a:t>
            </a: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80 ausgefüllte Fragebögen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C059737-5DBF-0744-8C0B-EE469FEAB8F2}"/>
              </a:ext>
            </a:extLst>
          </p:cNvPr>
          <p:cNvSpPr/>
          <p:nvPr/>
        </p:nvSpPr>
        <p:spPr>
          <a:xfrm>
            <a:off x="3745252" y="4256930"/>
            <a:ext cx="2121523" cy="1091740"/>
          </a:xfrm>
          <a:prstGeom prst="ellips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AF916AF6-CAD1-344E-8FAF-B30BF805B161}"/>
              </a:ext>
            </a:extLst>
          </p:cNvPr>
          <p:cNvSpPr txBox="1"/>
          <p:nvPr/>
        </p:nvSpPr>
        <p:spPr>
          <a:xfrm>
            <a:off x="3824054" y="4323801"/>
            <a:ext cx="1953593" cy="830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accent1"/>
                </a:solidFill>
              </a:rPr>
              <a:t>circa</a:t>
            </a: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15 Teilnehmende bei Abendveranstaltung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FBE77FA-C406-9243-AB03-0BC8D15FBA80}"/>
              </a:ext>
            </a:extLst>
          </p:cNvPr>
          <p:cNvSpPr/>
          <p:nvPr/>
        </p:nvSpPr>
        <p:spPr>
          <a:xfrm>
            <a:off x="8495176" y="32240"/>
            <a:ext cx="2196935" cy="1103568"/>
          </a:xfrm>
          <a:prstGeom prst="ellipse">
            <a:avLst/>
          </a:prstGeom>
          <a:solidFill>
            <a:srgbClr val="FFFFFF"/>
          </a:solidFill>
          <a:ln w="25400" cap="flat">
            <a:solidFill>
              <a:schemeClr val="accent1"/>
            </a:solidFill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318D89A3-DC65-0C45-8794-7999A72EE46B}"/>
              </a:ext>
            </a:extLst>
          </p:cNvPr>
          <p:cNvSpPr txBox="1"/>
          <p:nvPr/>
        </p:nvSpPr>
        <p:spPr>
          <a:xfrm>
            <a:off x="8371190" y="281470"/>
            <a:ext cx="2191100" cy="58477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de-DE" sz="1600" dirty="0">
                <a:solidFill>
                  <a:schemeClr val="accent1"/>
                </a:solidFill>
              </a:rPr>
              <a:t>Dokumentation </a:t>
            </a:r>
            <a:br>
              <a:rPr lang="de-DE" sz="1600" dirty="0">
                <a:solidFill>
                  <a:schemeClr val="accent1"/>
                </a:solidFill>
              </a:rPr>
            </a:br>
            <a:r>
              <a:rPr lang="de-DE" sz="1600" dirty="0">
                <a:solidFill>
                  <a:schemeClr val="accent1"/>
                </a:solidFill>
              </a:rPr>
              <a:t>in Arbeit</a:t>
            </a:r>
            <a:endParaRPr kumimoji="0" lang="de-DE" sz="1600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01341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50F35A62-7CE1-6C49-A7FF-2021E24291F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4" name="Titel 1">
            <a:extLst>
              <a:ext uri="{FF2B5EF4-FFF2-40B4-BE49-F238E27FC236}">
                <a16:creationId xmlns:a16="http://schemas.microsoft.com/office/drawing/2014/main" id="{3660BBFB-9D84-F84A-9A82-8DF9CDB44076}"/>
              </a:ext>
            </a:extLst>
          </p:cNvPr>
          <p:cNvSpPr txBox="1">
            <a:spLocks noChangeArrowheads="1"/>
          </p:cNvSpPr>
          <p:nvPr/>
        </p:nvSpPr>
        <p:spPr>
          <a:xfrm>
            <a:off x="511908" y="3099785"/>
            <a:ext cx="11680092" cy="1490144"/>
          </a:xfrm>
          <a:prstGeom prst="rect">
            <a:avLst/>
          </a:prstGeom>
          <a:solidFill>
            <a:srgbClr val="FFC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/>
          <a:lstStyle>
            <a:lvl1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1pPr>
            <a:lvl2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2pPr>
            <a:lvl3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3pPr>
            <a:lvl4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4pPr>
            <a:lvl5pPr marL="0" marR="0" indent="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5pPr>
            <a:lvl6pPr marL="0" marR="0" indent="4572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6pPr>
            <a:lvl7pPr marL="0" marR="0" indent="9144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7pPr>
            <a:lvl8pPr marL="0" marR="0" indent="13716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8pPr>
            <a:lvl9pPr marL="0" marR="0" indent="1828800" algn="l" defTabSz="914400" rtl="0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0" i="0" u="none" strike="noStrike" cap="none" spc="0" baseline="0">
                <a:solidFill>
                  <a:srgbClr val="000000"/>
                </a:solidFill>
                <a:uFillTx/>
                <a:latin typeface="Calibri Light"/>
                <a:ea typeface="Calibri Light"/>
                <a:cs typeface="Calibri Light"/>
                <a:sym typeface="Calibri Light"/>
              </a:defRPr>
            </a:lvl9pPr>
          </a:lstStyle>
          <a:p>
            <a:pPr hangingPunct="1">
              <a:lnSpc>
                <a:spcPct val="150000"/>
              </a:lnSpc>
              <a:defRPr/>
            </a:pPr>
            <a:r>
              <a:rPr lang="de-DE" sz="2400" b="1" dirty="0"/>
              <a:t>VORBEREITEND: BEWERTUNG DER BEIRATSARBEIT &amp; BEWERTUNG DER BÜRGERBETEILIGUNG</a:t>
            </a:r>
          </a:p>
          <a:p>
            <a:pPr hangingPunct="1">
              <a:lnSpc>
                <a:spcPct val="150000"/>
              </a:lnSpc>
              <a:defRPr/>
            </a:pPr>
            <a:r>
              <a:rPr lang="de-DE" sz="2400" b="1" dirty="0"/>
              <a:t>&amp; UPDATE ZUR GESAMTDOKUMENTATION </a:t>
            </a:r>
            <a:endParaRPr lang="de-DE" sz="2400" b="1" dirty="0">
              <a:latin typeface="Calibri" charset="0"/>
              <a:cs typeface="Arial Unicode MS" charset="0"/>
            </a:endParaRPr>
          </a:p>
        </p:txBody>
      </p:sp>
      <p:pic>
        <p:nvPicPr>
          <p:cNvPr id="6" name="Picture 4" descr="https://ucf565116cfcb1318f09c06b0e6d.previews.dropboxusercontent.com/p/thumb/AA3FiPzfQp12xCeDC0XWFB6VvIwr7KOa9gki5igA8N38wbVv1MdF_ssX7U3zANt3XUwZ3rg3MTb4AA2-CEYk-lJVKp3A1iXmwxd1andgkF943sE3jtPG_4ZhvzteD8_eFYujSfj6Ivwvkym2wJeA4rH2yhKGnn7tuiKR-RQHdagayPqdiTcsJvj5p-gZbbe4iY8GaZTi0MqkRNAwltnyMfrNQjUTD2SsV1B_2WUn3uPNB6zMpVFXbBb3TS3DR_tAvCSpx-VLDIzIsKUlkQ0sUPpRQL3iSHEWSi0JgHk5RNZwHyAPXs96HBv0rVMfRz1e6EYszDQXeNhScIU8HRvSiNZqksHx8hR5k8bprSMAVp28YWZ9FbsLiqQ8lOzNhproBE0/p.jpeg?fv_content=true&amp;size_mode=5">
            <a:extLst>
              <a:ext uri="{FF2B5EF4-FFF2-40B4-BE49-F238E27FC236}">
                <a16:creationId xmlns:a16="http://schemas.microsoft.com/office/drawing/2014/main" id="{71922B77-A1F2-0048-9907-2CB78CCE34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0210"/>
            <a:ext cx="2969156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6F842449-4B15-D748-84F4-00D9A704FB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0572" y="600210"/>
            <a:ext cx="4078514" cy="1981903"/>
          </a:xfrm>
          <a:prstGeom prst="rect">
            <a:avLst/>
          </a:prstGeom>
        </p:spPr>
      </p:pic>
      <p:pic>
        <p:nvPicPr>
          <p:cNvPr id="7" name="Picture 2" descr="https://ucc6c4040b7d352b92d94b93979c.previews.dropboxusercontent.com/p/thumb/AA3EEdPX1uRxEuv0DTCZleE6rzDdRzi4GAZg9G5ggER4Iub9jAqW93HPeqYey-zoQLsrhhwKfNzTD4EcLRzA2YH-LcWKIMG4V6JGeHv1xfCtqPXeO9pp8KhbjiwgsPPhD7bW1zcKPYwfnVMFmPxz0ohye7cl-CP7JLohzvJ-AMdQBykfc3QkevXLvCrG7wdAEzZTGmOm_LY3ir40K6Mzft9G-qr3DZwLwurUKP-fTmtpIeJ967iI0yHRDCwrMAHuX-GuG94zytm8N8FJx6dWZwzWspUesRL5ZiANhJYswyvPSra-IDztQpIQtQn5WKWXnE6QI0jzIiuew4y2oVE1vv4v-PGUPsY-5JN8D05s2qtzEsk1xHrkMO3XxHc-NtagssA/p.jpeg?fv_content=true&amp;size_mode=5">
            <a:extLst>
              <a:ext uri="{FF2B5EF4-FFF2-40B4-BE49-F238E27FC236}">
                <a16:creationId xmlns:a16="http://schemas.microsoft.com/office/drawing/2014/main" id="{79A4EC58-9B30-9A42-AF4B-393FCDCA8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0502" y="600210"/>
            <a:ext cx="2969155" cy="19800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2910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/>
              <a:t>BEWERTUNG DER BEIRATSARBEIT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4" name="Rechteck 3"/>
          <p:cNvSpPr/>
          <p:nvPr/>
        </p:nvSpPr>
        <p:spPr>
          <a:xfrm>
            <a:off x="511907" y="1200258"/>
            <a:ext cx="10555895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Vorschlag auf Basis von Email-Kommunikation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err="1"/>
              <a:t>fint</a:t>
            </a:r>
            <a:r>
              <a:rPr lang="de-DE" sz="2800" dirty="0"/>
              <a:t> e.V. erstellt Evaluationsbogen bis zum 2. September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Der Evaluationsbogen wird durch den Beirat bis zum 15. September ausgefüllt (nach dem Abschluss-Event)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Die Auswertung mündet in einem Bericht (Erstellung durch </a:t>
            </a:r>
            <a:r>
              <a:rPr lang="de-DE" sz="2800" dirty="0" err="1"/>
              <a:t>fint</a:t>
            </a:r>
            <a:r>
              <a:rPr lang="de-DE" sz="2800" dirty="0"/>
              <a:t> mit Unterstützung des Beirates)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Der Bericht wird beim 5. Beirats-Treffen verabschiedet (muss von 80% der Mitglieder angenommen werden?)</a:t>
            </a:r>
          </a:p>
          <a:p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endParaRPr lang="de-DE" sz="28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DDCB38-4709-6B44-82F5-C2D08229ED14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BAE7F3A-1409-AF49-A316-37C94E21F1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4287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/>
              <a:t>BEWERTUNG DER BÜRGERBETEILIGUNG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DDCB38-4709-6B44-82F5-C2D08229ED14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BAE7F3A-1409-AF49-A316-37C94E21F1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C32B0A8D-A9F6-BC42-AD83-BA6532662B1A}"/>
              </a:ext>
            </a:extLst>
          </p:cNvPr>
          <p:cNvSpPr/>
          <p:nvPr/>
        </p:nvSpPr>
        <p:spPr>
          <a:xfrm>
            <a:off x="511908" y="1200258"/>
            <a:ext cx="1076965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800" b="1" dirty="0"/>
              <a:t>Vorschlag auf Basis von Email-Kommunikation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 err="1"/>
              <a:t>fint</a:t>
            </a:r>
            <a:r>
              <a:rPr lang="de-DE" sz="2800" dirty="0"/>
              <a:t> e.V. erstellt Evaluationsbogen bis zum 2. September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Der Evaluationsbogen wird durch den Beirat bis zum 15. September ausgefüllt (nach dem Abschluss-Event)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Die Auswertung mündet in einem Bericht (Erstellung durch </a:t>
            </a:r>
            <a:r>
              <a:rPr lang="de-DE" sz="2800" dirty="0" err="1"/>
              <a:t>fint</a:t>
            </a:r>
            <a:r>
              <a:rPr lang="de-DE" sz="2800" dirty="0"/>
              <a:t> mit Unterstützung des Beirates)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Der Bericht wird beim 5. Beirats-Treffen verabschiedet (muss von 80% der Mitglieder angenommen werden)</a:t>
            </a:r>
          </a:p>
          <a:p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11287166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 noChangeArrowheads="1"/>
          </p:cNvSpPr>
          <p:nvPr>
            <p:ph type="title"/>
          </p:nvPr>
        </p:nvSpPr>
        <p:spPr>
          <a:xfrm>
            <a:off x="511908" y="404814"/>
            <a:ext cx="11680092" cy="434975"/>
          </a:xfrm>
          <a:solidFill>
            <a:srgbClr val="FFC000"/>
          </a:solidFill>
        </p:spPr>
        <p:txBody>
          <a:bodyPr/>
          <a:lstStyle/>
          <a:p>
            <a:pPr>
              <a:defRPr/>
            </a:pPr>
            <a:r>
              <a:rPr lang="de-DE" sz="2400" b="1" dirty="0"/>
              <a:t>UPDATE ZUR GESAMTDOKUMENTATION</a:t>
            </a:r>
            <a:endParaRPr lang="de-DE" sz="2400" dirty="0">
              <a:latin typeface="Calibri" charset="0"/>
              <a:cs typeface="Arial Unicode MS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57DDCB38-4709-6B44-82F5-C2D08229ED14}"/>
              </a:ext>
            </a:extLst>
          </p:cNvPr>
          <p:cNvSpPr txBox="1"/>
          <p:nvPr/>
        </p:nvSpPr>
        <p:spPr>
          <a:xfrm>
            <a:off x="11789043" y="453025"/>
            <a:ext cx="526943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19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CBAE7F3A-1409-AF49-A316-37C94E21F16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414" y="6395802"/>
            <a:ext cx="2191100" cy="407162"/>
          </a:xfrm>
          <a:prstGeom prst="rect">
            <a:avLst/>
          </a:prstGeom>
        </p:spPr>
      </p:pic>
      <p:sp>
        <p:nvSpPr>
          <p:cNvPr id="7" name="Rechteck 6">
            <a:extLst>
              <a:ext uri="{FF2B5EF4-FFF2-40B4-BE49-F238E27FC236}">
                <a16:creationId xmlns:a16="http://schemas.microsoft.com/office/drawing/2014/main" id="{476BA0AE-83AE-804D-A216-A270C60A2CA4}"/>
              </a:ext>
            </a:extLst>
          </p:cNvPr>
          <p:cNvSpPr/>
          <p:nvPr/>
        </p:nvSpPr>
        <p:spPr>
          <a:xfrm>
            <a:off x="511908" y="1200258"/>
            <a:ext cx="57658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Neben der Dokumentation zum Warnow-Rundweg erstellt </a:t>
            </a:r>
            <a:r>
              <a:rPr lang="de-DE" sz="2800" dirty="0" err="1"/>
              <a:t>fint</a:t>
            </a:r>
            <a:r>
              <a:rPr lang="de-DE" sz="2800" dirty="0"/>
              <a:t> e.V. aktuell die Gesamt-Dokumentation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Die Dokumentation ist Teil der Grundlage für die Leitentscheidung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800" dirty="0"/>
              <a:t>Fertigstellung im September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800" dirty="0"/>
          </a:p>
          <a:p>
            <a:endParaRPr lang="de-DE" sz="2800" dirty="0"/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D311387-D8A5-194F-9E17-15736C8917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30981" y="404814"/>
            <a:ext cx="4873229" cy="689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365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458</Words>
  <Application>Microsoft Macintosh PowerPoint</Application>
  <PresentationFormat>Breitbild</PresentationFormat>
  <Paragraphs>127</Paragraphs>
  <Slides>17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8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6" baseType="lpstr">
      <vt:lpstr>Arial Unicode MS</vt:lpstr>
      <vt:lpstr>ＭＳ Ｐゴシック</vt:lpstr>
      <vt:lpstr>Arial</vt:lpstr>
      <vt:lpstr>Calibri</vt:lpstr>
      <vt:lpstr>Calibri Light</vt:lpstr>
      <vt:lpstr>Courier New</vt:lpstr>
      <vt:lpstr>Helvetica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21. AUGUST WARNOW-RUNDWEG  </vt:lpstr>
      <vt:lpstr>PowerPoint-Präsentation</vt:lpstr>
      <vt:lpstr>BEWERTUNG DER BEIRATSARBEIT</vt:lpstr>
      <vt:lpstr>BEWERTUNG DER BÜRGERBETEILIGUNG</vt:lpstr>
      <vt:lpstr>UPDATE ZUR GESAMTDOKUMENTATION</vt:lpstr>
      <vt:lpstr>THEMEN UND TERMIN 5. BEIRATS-TREFFEN</vt:lpstr>
      <vt:lpstr>PowerPoint-Präsentation</vt:lpstr>
      <vt:lpstr>PowerPoint-Präsentation</vt:lpstr>
      <vt:lpstr>ABSCHLUSS-VERANSTALTUNG</vt:lpstr>
      <vt:lpstr>ABSCHLUSS-VERANSTALTUNG: WIE? </vt:lpstr>
      <vt:lpstr>ABSCHLUSS-VERANSTALTUNG</vt:lpstr>
      <vt:lpstr>ABSCHLUSS-VERANSTALTUNG</vt:lpstr>
      <vt:lpstr>PowerPoint-Präsentation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Microsoft Office-Benutzer</cp:lastModifiedBy>
  <cp:revision>336</cp:revision>
  <cp:lastPrinted>2020-06-24T10:02:55Z</cp:lastPrinted>
  <dcterms:modified xsi:type="dcterms:W3CDTF">2020-08-27T17:23:31Z</dcterms:modified>
</cp:coreProperties>
</file>